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62" r:id="rId4"/>
    <p:sldId id="268" r:id="rId5"/>
    <p:sldId id="270" r:id="rId6"/>
    <p:sldId id="271" r:id="rId7"/>
    <p:sldId id="272" r:id="rId8"/>
    <p:sldId id="263" r:id="rId9"/>
    <p:sldId id="267" r:id="rId10"/>
    <p:sldId id="264" r:id="rId11"/>
    <p:sldId id="265" r:id="rId12"/>
    <p:sldId id="266" r:id="rId13"/>
    <p:sldId id="275" r:id="rId14"/>
    <p:sldId id="276" r:id="rId15"/>
    <p:sldId id="274" r:id="rId16"/>
    <p:sldId id="273" r:id="rId17"/>
    <p:sldId id="269" r:id="rId18"/>
    <p:sldId id="260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2022-08-31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2022-08-31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5339" y="578134"/>
            <a:ext cx="6795083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The Greatest Showman 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54616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27 ~ 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책이(가) 표시된 사진">
            <a:extLst>
              <a:ext uri="{FF2B5EF4-FFF2-40B4-BE49-F238E27FC236}">
                <a16:creationId xmlns:a16="http://schemas.microsoft.com/office/drawing/2014/main" id="{786E4309-3B55-D75A-1D53-51044F3F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53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D4528-1B4D-4D15-AD92-16D86B532B65}"/>
              </a:ext>
            </a:extLst>
          </p:cNvPr>
          <p:cNvSpPr/>
          <p:nvPr/>
        </p:nvSpPr>
        <p:spPr>
          <a:xfrm>
            <a:off x="747074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스토리 영역</a:t>
            </a:r>
            <a:r>
              <a:rPr lang="en-US" altLang="ko-KR" dirty="0"/>
              <a:t>. 12</a:t>
            </a:r>
            <a:r>
              <a:rPr lang="ko-KR" altLang="en-US" dirty="0"/>
              <a:t>분할 그리드를 사용하여 화면을 </a:t>
            </a:r>
            <a:r>
              <a:rPr lang="en-US" altLang="ko-KR" dirty="0"/>
              <a:t>2 </a:t>
            </a:r>
            <a:r>
              <a:rPr lang="ko-KR" altLang="en-US" dirty="0"/>
              <a:t>분할한 후 각 영역의 크기에 따라 안의 컨텐츠가 줄어들고 커지게 설정함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5A58AD-D351-49F9-B474-E5D00FF1D5E0}"/>
              </a:ext>
            </a:extLst>
          </p:cNvPr>
          <p:cNvSpPr/>
          <p:nvPr/>
        </p:nvSpPr>
        <p:spPr>
          <a:xfrm>
            <a:off x="7908423" y="2475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9FCEA0-A384-1AC0-213E-5B495095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910832"/>
            <a:ext cx="7084781" cy="30363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F3C0947-2D5D-8593-F09A-4217F4A3E09A}"/>
              </a:ext>
            </a:extLst>
          </p:cNvPr>
          <p:cNvSpPr/>
          <p:nvPr/>
        </p:nvSpPr>
        <p:spPr>
          <a:xfrm>
            <a:off x="3166606" y="191083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3233-8D0D-40DE-BF66-56BB85B3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79FF2B-3112-4833-A972-36A392EC1F26}"/>
              </a:ext>
            </a:extLst>
          </p:cNvPr>
          <p:cNvSpPr/>
          <p:nvPr/>
        </p:nvSpPr>
        <p:spPr>
          <a:xfrm>
            <a:off x="8046452" y="5182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7B431E-14B5-46B7-822A-6D3E1C6A80B0}"/>
              </a:ext>
            </a:extLst>
          </p:cNvPr>
          <p:cNvSpPr/>
          <p:nvPr/>
        </p:nvSpPr>
        <p:spPr>
          <a:xfrm>
            <a:off x="7459479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캐스트 영역</a:t>
            </a:r>
            <a:r>
              <a:rPr lang="en-US" altLang="ko-KR" dirty="0"/>
              <a:t>. </a:t>
            </a:r>
            <a:r>
              <a:rPr lang="ko-KR" altLang="en-US" dirty="0"/>
              <a:t>각 인물 사진에 마우스 오버 시 인물 사진에 투명한 검은 막이 씌워지고 </a:t>
            </a:r>
            <a:r>
              <a:rPr lang="en-US" altLang="ko-KR" dirty="0"/>
              <a:t>1-1</a:t>
            </a:r>
            <a:r>
              <a:rPr lang="ko-KR" altLang="en-US" dirty="0"/>
              <a:t>처럼 해당 인물의 설명이 나오게 함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설명이 긴 경우 박스 안의 스크롤을 스크롤하여 화면 밑에 숨은 텍스트 또한 읽을 수 있게 설정함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CB478-2303-4CFC-8F79-5FC42C175265}"/>
              </a:ext>
            </a:extLst>
          </p:cNvPr>
          <p:cNvSpPr txBox="1"/>
          <p:nvPr/>
        </p:nvSpPr>
        <p:spPr>
          <a:xfrm>
            <a:off x="5172561" y="56576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2" name="그림 11" descr="텍스트, 사람, 무용수, 가장이(가) 표시된 사진&#10;&#10;자동 생성된 설명">
            <a:extLst>
              <a:ext uri="{FF2B5EF4-FFF2-40B4-BE49-F238E27FC236}">
                <a16:creationId xmlns:a16="http://schemas.microsoft.com/office/drawing/2014/main" id="{645490A5-0576-79AE-5E8A-906A18AF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218115"/>
            <a:ext cx="7084781" cy="30479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25C27E7-51E9-0E85-623A-B160F156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34" y="4496776"/>
            <a:ext cx="3241670" cy="130313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F43180E-15B3-BB60-69BC-D46E8EDD0F4B}"/>
              </a:ext>
            </a:extLst>
          </p:cNvPr>
          <p:cNvSpPr/>
          <p:nvPr/>
        </p:nvSpPr>
        <p:spPr>
          <a:xfrm>
            <a:off x="1446976" y="4266047"/>
            <a:ext cx="747583" cy="756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93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음악 영역</a:t>
            </a:r>
            <a:r>
              <a:rPr lang="en-US" altLang="ko-KR" dirty="0"/>
              <a:t>. </a:t>
            </a:r>
            <a:r>
              <a:rPr lang="ko-KR" altLang="en-US" dirty="0"/>
              <a:t>가장 유명하다고 생각되고 또한 유튜브에서 저작권 때문에 사용이 금지되지 않은 영상들을 배치함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dirty="0"/>
              <a:t>3.   </a:t>
            </a:r>
            <a:r>
              <a:rPr lang="ko-KR" altLang="en-US" dirty="0"/>
              <a:t>각 영상의 곡명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A8CEC7-6494-1280-4604-4E5D3367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242758"/>
            <a:ext cx="7084781" cy="437248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123952" y="11673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B6AE35-E89A-F4E1-2842-7B01FB968B9A}"/>
              </a:ext>
            </a:extLst>
          </p:cNvPr>
          <p:cNvSpPr/>
          <p:nvPr/>
        </p:nvSpPr>
        <p:spPr>
          <a:xfrm>
            <a:off x="399218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FABCDC-B361-27BE-8493-835AD40C9809}"/>
              </a:ext>
            </a:extLst>
          </p:cNvPr>
          <p:cNvSpPr/>
          <p:nvPr/>
        </p:nvSpPr>
        <p:spPr>
          <a:xfrm>
            <a:off x="399218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86C0AB-D3AE-4E0C-2AC4-71C93FFE7B9C}"/>
              </a:ext>
            </a:extLst>
          </p:cNvPr>
          <p:cNvSpPr/>
          <p:nvPr/>
        </p:nvSpPr>
        <p:spPr>
          <a:xfrm>
            <a:off x="3974086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0F78F7-6F8C-42B6-519F-09F4F0C16437}"/>
              </a:ext>
            </a:extLst>
          </p:cNvPr>
          <p:cNvSpPr/>
          <p:nvPr/>
        </p:nvSpPr>
        <p:spPr>
          <a:xfrm>
            <a:off x="3974086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A521F3-99C2-210D-B7C8-64C8DB28A870}"/>
              </a:ext>
            </a:extLst>
          </p:cNvPr>
          <p:cNvSpPr/>
          <p:nvPr/>
        </p:nvSpPr>
        <p:spPr>
          <a:xfrm>
            <a:off x="1187344" y="327937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4352FED-014A-13FA-10BC-7E155FB5E9D8}"/>
              </a:ext>
            </a:extLst>
          </p:cNvPr>
          <p:cNvSpPr/>
          <p:nvPr/>
        </p:nvSpPr>
        <p:spPr>
          <a:xfrm>
            <a:off x="1187344" y="531598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3B7D2B-9192-ECE9-2AEE-2D355799D6B5}"/>
              </a:ext>
            </a:extLst>
          </p:cNvPr>
          <p:cNvSpPr/>
          <p:nvPr/>
        </p:nvSpPr>
        <p:spPr>
          <a:xfrm>
            <a:off x="4742305" y="329805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9D1B4CF-F4E6-1D14-1491-AAE8ED254A3F}"/>
              </a:ext>
            </a:extLst>
          </p:cNvPr>
          <p:cNvSpPr/>
          <p:nvPr/>
        </p:nvSpPr>
        <p:spPr>
          <a:xfrm>
            <a:off x="4742752" y="526290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91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예고편 영역</a:t>
            </a:r>
            <a:r>
              <a:rPr lang="en-US" altLang="ko-KR" dirty="0"/>
              <a:t>. </a:t>
            </a: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E8A38F3-D54A-7B35-195F-BFB800CA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988072"/>
            <a:ext cx="7075657" cy="288185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062992" y="192281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44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마우스 오버 시 밑줄이 생기는 메뉴들</a:t>
            </a:r>
            <a:r>
              <a:rPr lang="en-US" altLang="ko-KR" dirty="0"/>
              <a:t>. </a:t>
            </a:r>
            <a:r>
              <a:rPr lang="ko-KR" altLang="en-US" dirty="0"/>
              <a:t>실제 홈페이지와 똑같이 만들고 링크 또한 같은 곳으로 연결시킴</a:t>
            </a:r>
            <a:r>
              <a:rPr lang="en-US" altLang="ko-KR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F2870-4696-978A-FA09-67C393880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2934477"/>
            <a:ext cx="7201989" cy="52139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2279221" y="275830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56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675931" y="5775107"/>
            <a:ext cx="450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https://jw971217.github.io/fed223/The_Greatest_Showman/tgsPJ.html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F25-9D5B-7A06-F2EB-660BD16E26E6}"/>
              </a:ext>
            </a:extLst>
          </p:cNvPr>
          <p:cNvSpPr txBox="1"/>
          <p:nvPr/>
        </p:nvSpPr>
        <p:spPr>
          <a:xfrm>
            <a:off x="1170741" y="5699368"/>
            <a:ext cx="418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https://family.20thcenturystudios.com/movies/the-greatest-showman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1FB87-8334-E7CF-E7B7-A3519F3C9EAE}"/>
              </a:ext>
            </a:extLst>
          </p:cNvPr>
          <p:cNvSpPr txBox="1"/>
          <p:nvPr/>
        </p:nvSpPr>
        <p:spPr>
          <a:xfrm>
            <a:off x="1776549" y="640092"/>
            <a:ext cx="26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원본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BA3AC-8BE6-0B91-2578-053953C9C1BB}"/>
              </a:ext>
            </a:extLst>
          </p:cNvPr>
          <p:cNvSpPr txBox="1"/>
          <p:nvPr/>
        </p:nvSpPr>
        <p:spPr>
          <a:xfrm>
            <a:off x="7629304" y="640092"/>
            <a:ext cx="29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리뉴얼 사이트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2B128-ADFE-4426-3C4F-553DCF0FB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8"/>
          <a:stretch/>
        </p:blipFill>
        <p:spPr>
          <a:xfrm>
            <a:off x="1432241" y="1194622"/>
            <a:ext cx="3664697" cy="4043781"/>
          </a:xfrm>
          <a:prstGeom prst="rect">
            <a:avLst/>
          </a:prstGeom>
        </p:spPr>
      </p:pic>
      <p:pic>
        <p:nvPicPr>
          <p:cNvPr id="13" name="그림 12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C660DB06-2C5E-5BBC-36C8-2BF46764D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60708"/>
          <a:stretch/>
        </p:blipFill>
        <p:spPr>
          <a:xfrm>
            <a:off x="7331923" y="1194623"/>
            <a:ext cx="3546369" cy="3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06107F-1C94-0273-5E62-D5098C0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BC531-9B72-5315-993D-A1D0213A3E4B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302331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9"/>
            <a:ext cx="5500189" cy="846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976DB37-D83C-BE3B-351D-AEE37F95F023}"/>
              </a:ext>
            </a:extLst>
          </p:cNvPr>
          <p:cNvGrpSpPr/>
          <p:nvPr/>
        </p:nvGrpSpPr>
        <p:grpSpPr>
          <a:xfrm>
            <a:off x="788102" y="1453729"/>
            <a:ext cx="10602387" cy="4999324"/>
            <a:chOff x="788102" y="1340516"/>
            <a:chExt cx="10602387" cy="499932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4801DDD-DE2E-D838-AEA9-F2F0DBC7C427}"/>
                </a:ext>
              </a:extLst>
            </p:cNvPr>
            <p:cNvGrpSpPr/>
            <p:nvPr/>
          </p:nvGrpSpPr>
          <p:grpSpPr>
            <a:xfrm>
              <a:off x="788102" y="1340516"/>
              <a:ext cx="3128547" cy="4999324"/>
              <a:chOff x="788102" y="1340516"/>
              <a:chExt cx="3128547" cy="4999324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6A824E-469C-0C33-262C-6ECE37A40274}"/>
                  </a:ext>
                </a:extLst>
              </p:cNvPr>
              <p:cNvSpPr/>
              <p:nvPr/>
            </p:nvSpPr>
            <p:spPr>
              <a:xfrm>
                <a:off x="1355455" y="1563892"/>
                <a:ext cx="1981739" cy="1747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BCB43E0-8DB4-41D6-D486-721E2F669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4164" y="1738679"/>
                <a:ext cx="1981739" cy="4365488"/>
              </a:xfrm>
              <a:prstGeom prst="rect">
                <a:avLst/>
              </a:prstGeom>
            </p:spPr>
          </p:pic>
          <p:pic>
            <p:nvPicPr>
              <p:cNvPr id="12" name="그림 11" descr="텍스트이(가) 표시된 사진">
                <a:extLst>
                  <a:ext uri="{FF2B5EF4-FFF2-40B4-BE49-F238E27FC236}">
                    <a16:creationId xmlns:a16="http://schemas.microsoft.com/office/drawing/2014/main" id="{E43A2079-3836-49C6-8EE4-2D92C0369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102" y="1340516"/>
                <a:ext cx="3128547" cy="4999324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6425022-164A-F974-8D17-E8230BAEE4E2}"/>
                </a:ext>
              </a:extLst>
            </p:cNvPr>
            <p:cNvGrpSpPr/>
            <p:nvPr/>
          </p:nvGrpSpPr>
          <p:grpSpPr>
            <a:xfrm>
              <a:off x="4531724" y="1340516"/>
              <a:ext cx="3128547" cy="4999324"/>
              <a:chOff x="4531724" y="1340516"/>
              <a:chExt cx="3128547" cy="499932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A537394-F281-1D58-15D5-B5F1ECEBD5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1010"/>
              <a:stretch/>
            </p:blipFill>
            <p:spPr>
              <a:xfrm>
                <a:off x="5105129" y="1738680"/>
                <a:ext cx="1981739" cy="4409572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6C07469-CCC9-2200-4A17-9CF97709826F}"/>
                  </a:ext>
                </a:extLst>
              </p:cNvPr>
              <p:cNvSpPr/>
              <p:nvPr/>
            </p:nvSpPr>
            <p:spPr>
              <a:xfrm>
                <a:off x="5105129" y="1595998"/>
                <a:ext cx="1981739" cy="1747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텍스트이(가) 표시된 사진">
                <a:extLst>
                  <a:ext uri="{FF2B5EF4-FFF2-40B4-BE49-F238E27FC236}">
                    <a16:creationId xmlns:a16="http://schemas.microsoft.com/office/drawing/2014/main" id="{360AF1E4-D5F2-DB5C-A00F-2DD7D9916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1724" y="1340516"/>
                <a:ext cx="3128547" cy="4999324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E7D5468-FA21-5F1C-3EA6-BCF4D2D3B2D9}"/>
                </a:ext>
              </a:extLst>
            </p:cNvPr>
            <p:cNvGrpSpPr/>
            <p:nvPr/>
          </p:nvGrpSpPr>
          <p:grpSpPr>
            <a:xfrm>
              <a:off x="8261942" y="1340516"/>
              <a:ext cx="3128547" cy="4999324"/>
              <a:chOff x="8261942" y="1340516"/>
              <a:chExt cx="3128547" cy="4999324"/>
            </a:xfrm>
          </p:grpSpPr>
          <p:pic>
            <p:nvPicPr>
              <p:cNvPr id="4" name="그림 3" descr="텍스트, 화면이(가) 표시된 사진&#10;&#10;자동 생성된 설명">
                <a:extLst>
                  <a:ext uri="{FF2B5EF4-FFF2-40B4-BE49-F238E27FC236}">
                    <a16:creationId xmlns:a16="http://schemas.microsoft.com/office/drawing/2014/main" id="{2BC68AAF-D604-C13F-5911-E2ECD915EE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846094" y="1738679"/>
                <a:ext cx="1960245" cy="436548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6C2488-3CBE-6369-8F70-CD7B91176BEB}"/>
                  </a:ext>
                </a:extLst>
              </p:cNvPr>
              <p:cNvSpPr/>
              <p:nvPr/>
            </p:nvSpPr>
            <p:spPr>
              <a:xfrm>
                <a:off x="8846097" y="1581526"/>
                <a:ext cx="1981739" cy="1747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 descr="텍스트이(가) 표시된 사진">
                <a:extLst>
                  <a:ext uri="{FF2B5EF4-FFF2-40B4-BE49-F238E27FC236}">
                    <a16:creationId xmlns:a16="http://schemas.microsoft.com/office/drawing/2014/main" id="{9600183D-A4DA-E3BF-4A16-3841898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1942" y="1340516"/>
                <a:ext cx="3128547" cy="4999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3048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31391" y="2041990"/>
            <a:ext cx="417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마크업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80C5F-67A5-48DF-878C-7E665A7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8F99-015F-4FD5-A497-5139373A5C6D}"/>
              </a:ext>
            </a:extLst>
          </p:cNvPr>
          <p:cNvSpPr txBox="1"/>
          <p:nvPr/>
        </p:nvSpPr>
        <p:spPr>
          <a:xfrm>
            <a:off x="4678260" y="83890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 사이트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DD0C3-0B81-4C06-9D9A-412848018CCF}"/>
              </a:ext>
            </a:extLst>
          </p:cNvPr>
          <p:cNvSpPr/>
          <p:nvPr/>
        </p:nvSpPr>
        <p:spPr>
          <a:xfrm>
            <a:off x="6812328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하얀색 배경이므로 영화의 조명의 아름다움을 살리지 못했다고 느낌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대략적인 소개와 적은 예시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전체적으로 아쉬운 편의성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53A2-5751-E818-4A8A-167CDACC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" y="515518"/>
            <a:ext cx="3664697" cy="56633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49ADF68-5C06-404A-AF60-DAB75220E6DB}"/>
              </a:ext>
            </a:extLst>
          </p:cNvPr>
          <p:cNvSpPr/>
          <p:nvPr/>
        </p:nvSpPr>
        <p:spPr>
          <a:xfrm>
            <a:off x="4202776" y="1263136"/>
            <a:ext cx="360726" cy="36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88AAE7-368B-4B67-A9D4-EC67E297C66D}"/>
              </a:ext>
            </a:extLst>
          </p:cNvPr>
          <p:cNvSpPr/>
          <p:nvPr/>
        </p:nvSpPr>
        <p:spPr>
          <a:xfrm>
            <a:off x="3707438" y="4265883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5CF56A4-71A3-FE26-0315-CBC5E1C62BC4}"/>
              </a:ext>
            </a:extLst>
          </p:cNvPr>
          <p:cNvSpPr/>
          <p:nvPr/>
        </p:nvSpPr>
        <p:spPr>
          <a:xfrm>
            <a:off x="4068164" y="5200346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7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4623731" y="785952"/>
            <a:ext cx="29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사이트와의 차이점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6" y="1456867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배경을 검은색으로 하여 영화의 조명의 아름다움을 극대화 시킴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캐릭터 설명과 음악</a:t>
            </a:r>
            <a:r>
              <a:rPr lang="en-US" altLang="ko-KR" dirty="0"/>
              <a:t>, </a:t>
            </a:r>
            <a:r>
              <a:rPr lang="ko-KR" altLang="en-US" dirty="0"/>
              <a:t>그리고 예고편을 넣어 영화의 부족한 정보를 보충함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헤더에 네비게이션을 만들어 유저 편의성을 높임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3B2255-2AF2-3264-BD94-A083AA5B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22" y="2616947"/>
            <a:ext cx="3176820" cy="253204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C57C2DA-CE44-3DA8-CDCA-C29B8C71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0" y="2616947"/>
            <a:ext cx="2950129" cy="2527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48F8E-8638-55C3-5255-A194C5B3DE51}"/>
              </a:ext>
            </a:extLst>
          </p:cNvPr>
          <p:cNvSpPr txBox="1"/>
          <p:nvPr/>
        </p:nvSpPr>
        <p:spPr>
          <a:xfrm>
            <a:off x="3479432" y="1410005"/>
            <a:ext cx="52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세기 미국을 배경으로 한 영화이기에 필기체가 어울린다고 생각하여 두 종류의 필기체를 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3270907" y="5601545"/>
            <a:ext cx="571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그리고 구글에서 찾은 영화 포스터와 캐릭터 이미지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자세한 내용은 사이트에서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EF22D5-5395-1734-5F70-5F8BDC9B8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1091631"/>
            <a:ext cx="2813063" cy="1335130"/>
          </a:xfrm>
          <a:prstGeom prst="rect">
            <a:avLst/>
          </a:prstGeom>
        </p:spPr>
      </p:pic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1F160A1B-3821-9BFB-0C26-6C3B69ED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3" y="1091630"/>
            <a:ext cx="2709366" cy="1354683"/>
          </a:xfrm>
          <a:prstGeom prst="rect">
            <a:avLst/>
          </a:prstGeom>
        </p:spPr>
      </p:pic>
      <p:pic>
        <p:nvPicPr>
          <p:cNvPr id="10" name="그림 9" descr="사람, 실내이(가) 표시된 사진&#10;&#10;자동 생성된 설명">
            <a:extLst>
              <a:ext uri="{FF2B5EF4-FFF2-40B4-BE49-F238E27FC236}">
                <a16:creationId xmlns:a16="http://schemas.microsoft.com/office/drawing/2014/main" id="{3D032874-9200-6362-C029-5059845E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1088265"/>
            <a:ext cx="2440478" cy="1354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A1DCF1-1E56-9E5D-9F56-0D108AC51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66" y="3337439"/>
            <a:ext cx="2865140" cy="1198418"/>
          </a:xfrm>
          <a:prstGeom prst="rect">
            <a:avLst/>
          </a:prstGeom>
        </p:spPr>
      </p:pic>
      <p:pic>
        <p:nvPicPr>
          <p:cNvPr id="19" name="그림 18" descr="사람, 실외이(가) 표시된 사진&#10;&#10;자동 생성된 설명">
            <a:extLst>
              <a:ext uri="{FF2B5EF4-FFF2-40B4-BE49-F238E27FC236}">
                <a16:creationId xmlns:a16="http://schemas.microsoft.com/office/drawing/2014/main" id="{85E3BF47-D72D-240E-D2CA-6121A56C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1088266"/>
            <a:ext cx="2440479" cy="1344254"/>
          </a:xfrm>
          <a:prstGeom prst="rect">
            <a:avLst/>
          </a:prstGeom>
        </p:spPr>
      </p:pic>
      <p:pic>
        <p:nvPicPr>
          <p:cNvPr id="22" name="그림 21" descr="사람, 남자, 실내, 서있는이(가) 표시된 사진&#10;&#10;자동 생성된 설명">
            <a:extLst>
              <a:ext uri="{FF2B5EF4-FFF2-40B4-BE49-F238E27FC236}">
                <a16:creationId xmlns:a16="http://schemas.microsoft.com/office/drawing/2014/main" id="{C9B87E7B-9AD4-552B-7465-847A81E04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3337440"/>
            <a:ext cx="2396836" cy="1198418"/>
          </a:xfrm>
          <a:prstGeom prst="rect">
            <a:avLst/>
          </a:prstGeom>
        </p:spPr>
      </p:pic>
      <p:pic>
        <p:nvPicPr>
          <p:cNvPr id="24" name="그림 2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3EA2FB88-F9CF-B883-F9BC-B1B3D9DC9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" y="2661670"/>
            <a:ext cx="1701635" cy="2549957"/>
          </a:xfrm>
          <a:prstGeom prst="rect">
            <a:avLst/>
          </a:prstGeom>
        </p:spPr>
      </p:pic>
      <p:pic>
        <p:nvPicPr>
          <p:cNvPr id="27" name="그림 26" descr="사람, 무용수, 스포츠이(가) 표시된 사진&#10;&#10;자동 생성된 설명">
            <a:extLst>
              <a:ext uri="{FF2B5EF4-FFF2-40B4-BE49-F238E27FC236}">
                <a16:creationId xmlns:a16="http://schemas.microsoft.com/office/drawing/2014/main" id="{2308F05B-6458-64EE-1F34-696D8AE3E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3337440"/>
            <a:ext cx="2063942" cy="11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C7F6A-09D9-4F99-9566-D116FBA1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369733"/>
            <a:ext cx="976296" cy="1404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38FE1-1BB8-4F0C-A636-0C10BEDB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41" y="2369734"/>
            <a:ext cx="1377391" cy="1404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328EA9-AA7A-4A96-9E1D-39217A82D453}"/>
              </a:ext>
            </a:extLst>
          </p:cNvPr>
          <p:cNvSpPr/>
          <p:nvPr/>
        </p:nvSpPr>
        <p:spPr>
          <a:xfrm>
            <a:off x="4563744" y="1365211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D5D3E9-138B-4AC2-AA13-FF7C67F131E3}"/>
              </a:ext>
            </a:extLst>
          </p:cNvPr>
          <p:cNvSpPr/>
          <p:nvPr/>
        </p:nvSpPr>
        <p:spPr>
          <a:xfrm>
            <a:off x="699083" y="2138858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9D65-2D51-4E49-9CFE-D708E52D0665}"/>
              </a:ext>
            </a:extLst>
          </p:cNvPr>
          <p:cNvSpPr/>
          <p:nvPr/>
        </p:nvSpPr>
        <p:spPr>
          <a:xfrm>
            <a:off x="5456461" y="648189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513C07-338C-49FB-A18F-CD5E59F488F3}"/>
              </a:ext>
            </a:extLst>
          </p:cNvPr>
          <p:cNvSpPr/>
          <p:nvPr/>
        </p:nvSpPr>
        <p:spPr>
          <a:xfrm>
            <a:off x="2274048" y="2957605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1F4B9-6271-4CD9-ADBD-3F9CAAF25906}"/>
              </a:ext>
            </a:extLst>
          </p:cNvPr>
          <p:cNvSpPr/>
          <p:nvPr/>
        </p:nvSpPr>
        <p:spPr>
          <a:xfrm>
            <a:off x="4628745" y="28684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3D825-80E6-45BD-BD2F-0636EA29F5D6}"/>
              </a:ext>
            </a:extLst>
          </p:cNvPr>
          <p:cNvSpPr/>
          <p:nvPr/>
        </p:nvSpPr>
        <p:spPr>
          <a:xfrm>
            <a:off x="5314773" y="30588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759337" y="545555"/>
            <a:ext cx="4097825" cy="57507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/>
              <a:t>네비게이션을 겸비한 헤더</a:t>
            </a:r>
            <a:r>
              <a:rPr lang="en-US" altLang="ko-KR" sz="1400" dirty="0"/>
              <a:t>. </a:t>
            </a:r>
            <a:r>
              <a:rPr lang="ko-KR" altLang="en-US" sz="1400" dirty="0"/>
              <a:t>메뉴 클릭 시 해당 영역으로 스크롤 되도록 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탑 버튼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페이지 최상단으로 스크롤 이동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스토리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영화의 대략적인 정보를 텍스트화 함</a:t>
            </a:r>
            <a:r>
              <a:rPr lang="en-US" altLang="ko-KR" sz="1400" dirty="0"/>
              <a:t>. </a:t>
            </a:r>
            <a:r>
              <a:rPr lang="ko-KR" altLang="en-US" sz="1400" dirty="0"/>
              <a:t>구글 폰트를 사용하여 좀 더 미려하게 표현함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캐스트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각 인물 사진에 마우스 오버 시 해당 인물의 설명이 화면 위에 나타남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음악 영역</a:t>
            </a:r>
            <a:r>
              <a:rPr lang="en-US" altLang="ko-KR" sz="1400" dirty="0"/>
              <a:t>. </a:t>
            </a:r>
            <a:r>
              <a:rPr lang="ko-KR" altLang="en-US" sz="1400" dirty="0"/>
              <a:t>해당 영화는 뮤지컬 영화이기에 음악적인 요소가 무척 중요하다 생각하여 따로 파트를 만듦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dirty="0"/>
              <a:t>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가져와 실제로 보고 들을 수 있게 함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/>
              <a:t>예고편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이 부분 또한 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사용하여 실제로 영상 플레이가 가능하게 함</a:t>
            </a:r>
            <a:r>
              <a:rPr lang="en-US" altLang="ko-KR" sz="1400" dirty="0"/>
              <a:t>. </a:t>
            </a:r>
          </a:p>
          <a:p>
            <a:pPr marL="342900" indent="-342900" algn="ctr">
              <a:buAutoNum type="arabicPeriod" startAt="6"/>
            </a:pPr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 err="1"/>
              <a:t>푸터</a:t>
            </a:r>
            <a:r>
              <a:rPr lang="ko-KR" altLang="en-US" sz="1400" dirty="0"/>
              <a:t>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실제 홈페이지에 있는 것과 똑같이 만듦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링크를 걸어서 이동 또한 가능하게 함</a:t>
            </a:r>
            <a:r>
              <a:rPr lang="en-US" altLang="ko-KR" sz="1400" dirty="0"/>
              <a:t>,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00B85F-6DFC-4FCD-8605-4A7551525429}"/>
              </a:ext>
            </a:extLst>
          </p:cNvPr>
          <p:cNvSpPr/>
          <p:nvPr/>
        </p:nvSpPr>
        <p:spPr>
          <a:xfrm>
            <a:off x="1268942" y="3548543"/>
            <a:ext cx="757001" cy="4628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2C8DB1C5-E3E9-B646-4D63-8CB654C78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43719"/>
          <a:stretch/>
        </p:blipFill>
        <p:spPr>
          <a:xfrm>
            <a:off x="334836" y="543925"/>
            <a:ext cx="3546369" cy="5224321"/>
          </a:xfrm>
          <a:prstGeom prst="rect">
            <a:avLst/>
          </a:prstGeom>
        </p:spPr>
      </p:pic>
      <p:pic>
        <p:nvPicPr>
          <p:cNvPr id="20" name="그림 19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3D69F420-AF50-4D4E-48DE-C0817CFE1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5"/>
          <a:stretch/>
        </p:blipFill>
        <p:spPr>
          <a:xfrm>
            <a:off x="4169498" y="543925"/>
            <a:ext cx="3298012" cy="372982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FB1C283-65E9-5B25-4FFB-F1D8AE521690}"/>
              </a:ext>
            </a:extLst>
          </p:cNvPr>
          <p:cNvSpPr/>
          <p:nvPr/>
        </p:nvSpPr>
        <p:spPr>
          <a:xfrm>
            <a:off x="2582698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2F23A-D412-3665-E6AC-45A33BAEE0B0}"/>
              </a:ext>
            </a:extLst>
          </p:cNvPr>
          <p:cNvSpPr/>
          <p:nvPr/>
        </p:nvSpPr>
        <p:spPr>
          <a:xfrm>
            <a:off x="3261215" y="187378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DDA01D-6E4E-CFFE-5D8D-2308F15642AD}"/>
              </a:ext>
            </a:extLst>
          </p:cNvPr>
          <p:cNvSpPr/>
          <p:nvPr/>
        </p:nvSpPr>
        <p:spPr>
          <a:xfrm>
            <a:off x="1618552" y="23172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0126A7-0357-0A95-390B-77C0A1C9EA08}"/>
              </a:ext>
            </a:extLst>
          </p:cNvPr>
          <p:cNvSpPr/>
          <p:nvPr/>
        </p:nvSpPr>
        <p:spPr>
          <a:xfrm>
            <a:off x="1641524" y="409056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DD6A8C-5E71-6D53-4DB7-12BCBD30EF15}"/>
              </a:ext>
            </a:extLst>
          </p:cNvPr>
          <p:cNvSpPr/>
          <p:nvPr/>
        </p:nvSpPr>
        <p:spPr>
          <a:xfrm>
            <a:off x="5314773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FCFD2A-4325-F15A-3F0A-328605FD0B71}"/>
              </a:ext>
            </a:extLst>
          </p:cNvPr>
          <p:cNvSpPr/>
          <p:nvPr/>
        </p:nvSpPr>
        <p:spPr>
          <a:xfrm>
            <a:off x="5314773" y="246948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424D44-A5B7-0CA7-9E88-821FFB82DF55}"/>
              </a:ext>
            </a:extLst>
          </p:cNvPr>
          <p:cNvSpPr/>
          <p:nvPr/>
        </p:nvSpPr>
        <p:spPr>
          <a:xfrm>
            <a:off x="4557501" y="39214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DD02DA-B39E-4593-BA00-FFFEA3564181}"/>
              </a:ext>
            </a:extLst>
          </p:cNvPr>
          <p:cNvSpPr/>
          <p:nvPr/>
        </p:nvSpPr>
        <p:spPr>
          <a:xfrm>
            <a:off x="7487920" y="992138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위대한 쇼맨 로고</a:t>
            </a:r>
            <a:r>
              <a:rPr lang="en-US" altLang="ko-KR" dirty="0"/>
              <a:t>. a</a:t>
            </a:r>
            <a:r>
              <a:rPr lang="ko-KR" altLang="en-US" dirty="0"/>
              <a:t>링크를 설정하여 누르면 홈페이지로 이동함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메뉴 네비게이션</a:t>
            </a:r>
            <a:r>
              <a:rPr lang="en-US" altLang="ko-KR" dirty="0"/>
              <a:t>. </a:t>
            </a:r>
            <a:r>
              <a:rPr lang="ko-KR" altLang="en-US" dirty="0"/>
              <a:t>마우스  오버 시 글자 밑에 선이 그어지는 애니메이션을 </a:t>
            </a:r>
            <a:r>
              <a:rPr lang="en-US" altLang="ko-KR" dirty="0"/>
              <a:t>transition</a:t>
            </a:r>
            <a:r>
              <a:rPr lang="ko-KR" altLang="en-US" dirty="0"/>
              <a:t>을 줘서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실제로 </a:t>
            </a:r>
            <a:r>
              <a:rPr lang="en-US" altLang="ko-KR" dirty="0"/>
              <a:t>20</a:t>
            </a:r>
            <a:r>
              <a:rPr lang="en-US" altLang="ko-KR" baseline="30000" dirty="0"/>
              <a:t>th</a:t>
            </a:r>
            <a:r>
              <a:rPr lang="ko-KR" altLang="en-US" dirty="0"/>
              <a:t> </a:t>
            </a:r>
            <a:r>
              <a:rPr lang="en-US" altLang="ko-KR" dirty="0"/>
              <a:t>century</a:t>
            </a:r>
            <a:r>
              <a:rPr lang="ko-KR" altLang="en-US" dirty="0"/>
              <a:t>로 이동 가능한 이미지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상대 단위를 줘서 헤더를 제외하면 화면을 꽉 채우게 설정한 포스터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오버 시 색이 변하는 링크를 </a:t>
            </a:r>
            <a:r>
              <a:rPr lang="en-US" altLang="ko-KR" dirty="0"/>
              <a:t>transition</a:t>
            </a:r>
            <a:r>
              <a:rPr lang="ko-KR" altLang="en-US" dirty="0"/>
              <a:t>을 사용하여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색이 반전하는 탑 버튼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/>
              <a:t>scroll-behavior:smooth</a:t>
            </a:r>
            <a:r>
              <a:rPr lang="en-US" altLang="ko-KR" dirty="0"/>
              <a:t>; </a:t>
            </a:r>
            <a:r>
              <a:rPr lang="en-US" altLang="ko-KR" dirty="0" err="1"/>
              <a:t>css</a:t>
            </a:r>
            <a:r>
              <a:rPr lang="ko-KR" altLang="en-US" dirty="0"/>
              <a:t>를 사용하여 마우스 클릭 시 부드럽게 상단으로 스크롤 이동되게 설정함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 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7EF971-112B-BA09-0EAE-69595BA9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335368"/>
            <a:ext cx="7088321" cy="343692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DB53A95-01C9-D985-F1A7-BD56B13B52C3}"/>
              </a:ext>
            </a:extLst>
          </p:cNvPr>
          <p:cNvSpPr/>
          <p:nvPr/>
        </p:nvSpPr>
        <p:spPr>
          <a:xfrm>
            <a:off x="284918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4F180C-5503-C48A-3C27-12E64240D3BA}"/>
              </a:ext>
            </a:extLst>
          </p:cNvPr>
          <p:cNvSpPr/>
          <p:nvPr/>
        </p:nvSpPr>
        <p:spPr>
          <a:xfrm>
            <a:off x="2605752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2C658C-FFE7-D82F-0718-324E5C3D9A8A}"/>
              </a:ext>
            </a:extLst>
          </p:cNvPr>
          <p:cNvSpPr/>
          <p:nvPr/>
        </p:nvSpPr>
        <p:spPr>
          <a:xfrm>
            <a:off x="5775820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9665C4-571F-6883-6D09-07A57042AAEC}"/>
              </a:ext>
            </a:extLst>
          </p:cNvPr>
          <p:cNvSpPr/>
          <p:nvPr/>
        </p:nvSpPr>
        <p:spPr>
          <a:xfrm>
            <a:off x="2514913" y="43180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6AE474-8B6F-FE38-C56C-4BF2F9CD9E8C}"/>
              </a:ext>
            </a:extLst>
          </p:cNvPr>
          <p:cNvSpPr/>
          <p:nvPr/>
        </p:nvSpPr>
        <p:spPr>
          <a:xfrm>
            <a:off x="6459896" y="42527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6BE454-AEA9-B96C-D9E5-B60CCFE1116C}"/>
              </a:ext>
            </a:extLst>
          </p:cNvPr>
          <p:cNvSpPr/>
          <p:nvPr/>
        </p:nvSpPr>
        <p:spPr>
          <a:xfrm>
            <a:off x="3733243" y="30952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711</TotalTime>
  <Words>638</Words>
  <Application>Microsoft Office PowerPoint</Application>
  <PresentationFormat>와이드스크린</PresentationFormat>
  <Paragraphs>143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돋움</vt:lpstr>
      <vt:lpstr>Malgun Gothic</vt:lpstr>
      <vt:lpstr>Malgun Gothic</vt:lpstr>
      <vt:lpstr>Batang</vt:lpstr>
      <vt:lpstr>Calibri</vt:lpstr>
      <vt:lpstr>Consolas</vt:lpstr>
      <vt:lpstr>Franklin Gothic Book</vt:lpstr>
      <vt:lpstr>1_RetrospectVTI</vt:lpstr>
      <vt:lpstr>The Greatest Showman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32</cp:revision>
  <dcterms:created xsi:type="dcterms:W3CDTF">2022-08-09T03:40:38Z</dcterms:created>
  <dcterms:modified xsi:type="dcterms:W3CDTF">2022-08-31T13:07:41Z</dcterms:modified>
</cp:coreProperties>
</file>